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handoutMasterIdLst>
    <p:handoutMasterId r:id="rId3"/>
  </p:handoutMasterIdLst>
  <p:sldIdLst>
    <p:sldId id="256" r:id="rId2"/>
  </p:sldIdLst>
  <p:sldSz cx="32404050" cy="3960495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81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  <a:srgbClr val="006600"/>
    <a:srgbClr val="000000"/>
    <a:srgbClr val="FFFFFF"/>
    <a:srgbClr val="0033CC"/>
    <a:srgbClr val="FFFF00"/>
    <a:srgbClr val="DFE5CA"/>
    <a:srgbClr val="3333FF"/>
    <a:srgbClr val="0066FF"/>
    <a:srgbClr val="FF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9885" autoAdjust="0"/>
  </p:normalViewPr>
  <p:slideViewPr>
    <p:cSldViewPr snapToGrid="0">
      <p:cViewPr>
        <p:scale>
          <a:sx n="30" d="100"/>
          <a:sy n="30" d="100"/>
        </p:scale>
        <p:origin x="-456" y="-204"/>
      </p:cViewPr>
      <p:guideLst>
        <p:guide orient="horz" pos="12474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96137B7-2718-4D82-AEAF-721810A7E50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="" xmlns:p14="http://schemas.microsoft.com/office/powerpoint/2010/main" val="11063811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ชื่อเรื่อง 8"/>
          <p:cNvSpPr>
            <a:spLocks noGrp="1"/>
          </p:cNvSpPr>
          <p:nvPr>
            <p:ph type="ctrTitle"/>
          </p:nvPr>
        </p:nvSpPr>
        <p:spPr>
          <a:xfrm>
            <a:off x="1890236" y="7920990"/>
            <a:ext cx="27824278" cy="10561320"/>
          </a:xfrm>
          <a:ln>
            <a:noFill/>
          </a:ln>
        </p:spPr>
        <p:txBody>
          <a:bodyPr vert="horz" tIns="0" rIns="82296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5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7" name="ชื่อเรื่องรอง 16"/>
          <p:cNvSpPr>
            <a:spLocks noGrp="1"/>
          </p:cNvSpPr>
          <p:nvPr>
            <p:ph type="subTitle" idx="1"/>
          </p:nvPr>
        </p:nvSpPr>
        <p:spPr>
          <a:xfrm>
            <a:off x="1890236" y="18644795"/>
            <a:ext cx="27835079" cy="10121265"/>
          </a:xfrm>
        </p:spPr>
        <p:txBody>
          <a:bodyPr lIns="0" rIns="82296"/>
          <a:lstStyle>
            <a:lvl1pPr marL="0" marR="205740" indent="0" algn="r">
              <a:buNone/>
              <a:defRPr>
                <a:solidFill>
                  <a:schemeClr val="tx1"/>
                </a:solidFill>
              </a:defRPr>
            </a:lvl1pPr>
            <a:lvl2pPr marL="2057400" indent="0" algn="ctr">
              <a:buNone/>
            </a:lvl2pPr>
            <a:lvl3pPr marL="4114800" indent="0" algn="ctr">
              <a:buNone/>
            </a:lvl3pPr>
            <a:lvl4pPr marL="6172200" indent="0" algn="ctr">
              <a:buNone/>
            </a:lvl4pPr>
            <a:lvl5pPr marL="8229600" indent="0" algn="ctr">
              <a:buNone/>
            </a:lvl5pPr>
            <a:lvl6pPr marL="10287000" indent="0" algn="ctr">
              <a:buNone/>
            </a:lvl6pPr>
            <a:lvl7pPr marL="12344400" indent="0" algn="ctr">
              <a:buNone/>
            </a:lvl7pPr>
            <a:lvl8pPr marL="14401800" indent="0" algn="ctr">
              <a:buNone/>
            </a:lvl8pPr>
            <a:lvl9pPr marL="164592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30" name="ตัวยึดวันที่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ตัวยึดท้ายกระดา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ตัวยึดหมายเลขภาพนิ่ง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23492936" y="5280669"/>
            <a:ext cx="7290911" cy="30097931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1620203" y="5280669"/>
            <a:ext cx="21332666" cy="30097931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879435" y="7604151"/>
            <a:ext cx="27543443" cy="7868183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5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879435" y="15619435"/>
            <a:ext cx="27543443" cy="8718587"/>
          </a:xfrm>
        </p:spPr>
        <p:txBody>
          <a:bodyPr lIns="205740" rIns="205740" anchor="t"/>
          <a:lstStyle>
            <a:lvl1pPr marL="0" indent="0">
              <a:buNone/>
              <a:defRPr sz="9900">
                <a:solidFill>
                  <a:schemeClr val="tx1"/>
                </a:solidFill>
              </a:defRPr>
            </a:lvl1pPr>
            <a:lvl2pPr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20203" y="4066108"/>
            <a:ext cx="29163645" cy="6600825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1620202" y="11088491"/>
            <a:ext cx="14311789" cy="25611201"/>
          </a:xfrm>
        </p:spPr>
        <p:txBody>
          <a:bodyPr/>
          <a:lstStyle>
            <a:lvl1pPr>
              <a:defRPr sz="117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16472059" y="11088491"/>
            <a:ext cx="14311789" cy="25611201"/>
          </a:xfrm>
        </p:spPr>
        <p:txBody>
          <a:bodyPr/>
          <a:lstStyle>
            <a:lvl1pPr>
              <a:defRPr sz="117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20203" y="4066108"/>
            <a:ext cx="29163645" cy="6600825"/>
          </a:xfrm>
        </p:spPr>
        <p:txBody>
          <a:bodyPr tIns="205740" anchor="b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620203" y="10714057"/>
            <a:ext cx="14317416" cy="3807758"/>
          </a:xfrm>
        </p:spPr>
        <p:txBody>
          <a:bodyPr lIns="205740" tIns="0" rIns="205740" bIns="0" anchor="ctr">
            <a:noAutofit/>
          </a:bodyPr>
          <a:lstStyle>
            <a:lvl1pPr marL="0" indent="0">
              <a:buNone/>
              <a:defRPr sz="10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9000" b="1"/>
            </a:lvl2pPr>
            <a:lvl3pPr>
              <a:buNone/>
              <a:defRPr sz="8100" b="1"/>
            </a:lvl3pPr>
            <a:lvl4pPr>
              <a:buNone/>
              <a:defRPr sz="7200" b="1"/>
            </a:lvl4pPr>
            <a:lvl5pPr>
              <a:buNone/>
              <a:defRPr sz="72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16460809" y="10740100"/>
            <a:ext cx="14323040" cy="3781718"/>
          </a:xfrm>
        </p:spPr>
        <p:txBody>
          <a:bodyPr lIns="205740" tIns="0" rIns="205740" bIns="0" anchor="ctr"/>
          <a:lstStyle>
            <a:lvl1pPr marL="0" indent="0">
              <a:buNone/>
              <a:defRPr sz="10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9000" b="1"/>
            </a:lvl2pPr>
            <a:lvl3pPr>
              <a:buNone/>
              <a:defRPr sz="8100" b="1"/>
            </a:lvl3pPr>
            <a:lvl4pPr>
              <a:buNone/>
              <a:defRPr sz="7200" b="1"/>
            </a:lvl4pPr>
            <a:lvl5pPr>
              <a:buNone/>
              <a:defRPr sz="7200" b="1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1620203" y="14521815"/>
            <a:ext cx="14317416" cy="22209033"/>
          </a:xfrm>
        </p:spPr>
        <p:txBody>
          <a:bodyPr tIns="0"/>
          <a:lstStyle>
            <a:lvl1pPr>
              <a:defRPr sz="99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16460809" y="14521815"/>
            <a:ext cx="14323040" cy="22209033"/>
          </a:xfrm>
        </p:spPr>
        <p:txBody>
          <a:bodyPr tIns="0"/>
          <a:lstStyle>
            <a:lvl1pPr>
              <a:defRPr sz="99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20202" y="4066108"/>
            <a:ext cx="29433679" cy="6600825"/>
          </a:xfrm>
        </p:spPr>
        <p:txBody>
          <a:bodyPr vert="horz" tIns="20574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25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430304" y="2970383"/>
            <a:ext cx="9721215" cy="6710839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17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2430304" y="9681210"/>
            <a:ext cx="9721215" cy="26403300"/>
          </a:xfrm>
        </p:spPr>
        <p:txBody>
          <a:bodyPr lIns="82296" rIns="82296"/>
          <a:lstStyle>
            <a:lvl1pPr marL="0" indent="0" algn="l">
              <a:buNone/>
              <a:defRPr sz="6300"/>
            </a:lvl1pPr>
            <a:lvl2pPr indent="0" algn="l">
              <a:buNone/>
              <a:defRPr sz="5400"/>
            </a:lvl2pPr>
            <a:lvl3pPr indent="0" algn="l">
              <a:buNone/>
              <a:defRPr sz="4500"/>
            </a:lvl3pPr>
            <a:lvl4pPr indent="0" algn="l">
              <a:buNone/>
              <a:defRPr sz="4100"/>
            </a:lvl4pPr>
            <a:lvl5pPr indent="0" algn="l">
              <a:buNone/>
              <a:defRPr sz="41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12669083" y="9681210"/>
            <a:ext cx="18114764" cy="26403300"/>
          </a:xfrm>
        </p:spPr>
        <p:txBody>
          <a:bodyPr tIns="0"/>
          <a:lstStyle>
            <a:lvl1pPr>
              <a:defRPr sz="12600"/>
            </a:lvl1pPr>
            <a:lvl2pPr>
              <a:defRPr sz="11700"/>
            </a:lvl2pPr>
            <a:lvl3pPr>
              <a:defRPr sz="10800"/>
            </a:lvl3pPr>
            <a:lvl4pPr>
              <a:defRPr sz="9000"/>
            </a:lvl4pPr>
            <a:lvl5pPr>
              <a:defRPr sz="8100"/>
            </a:lvl5pPr>
          </a:lstStyle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ตัดและมนมุมสี่เหลี่ยมหนึ่งมุม 8"/>
          <p:cNvSpPr/>
          <p:nvPr/>
        </p:nvSpPr>
        <p:spPr>
          <a:xfrm rot="420000" flipV="1">
            <a:off x="11218637" y="6399145"/>
            <a:ext cx="18632329" cy="2376297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80" tIns="205740" rIns="411480" bIns="205740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สามเหลี่ยมมุมฉาก 11"/>
          <p:cNvSpPr/>
          <p:nvPr/>
        </p:nvSpPr>
        <p:spPr>
          <a:xfrm rot="420000" flipV="1">
            <a:off x="28364650" y="30952666"/>
            <a:ext cx="550869" cy="897712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1480" tIns="205740" rIns="411480" bIns="205740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160270" y="6797155"/>
            <a:ext cx="7841780" cy="9139636"/>
          </a:xfrm>
        </p:spPr>
        <p:txBody>
          <a:bodyPr vert="horz" lIns="205740" tIns="205740" rIns="205740" bIns="205740" anchor="b"/>
          <a:lstStyle>
            <a:lvl1pPr algn="l">
              <a:buNone/>
              <a:defRPr sz="9000" b="1">
                <a:solidFill>
                  <a:schemeClr val="tx2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2160270" y="16336233"/>
            <a:ext cx="7830979" cy="12585573"/>
          </a:xfrm>
        </p:spPr>
        <p:txBody>
          <a:bodyPr lIns="288036" rIns="205740" bIns="205740" anchor="t"/>
          <a:lstStyle>
            <a:lvl1pPr marL="0" indent="0" algn="l">
              <a:spcBef>
                <a:spcPts val="1125"/>
              </a:spcBef>
              <a:buFontTx/>
              <a:buNone/>
              <a:defRPr sz="5900"/>
            </a:lvl1pPr>
            <a:lvl2pPr>
              <a:defRPr sz="5400"/>
            </a:lvl2pPr>
            <a:lvl3pPr>
              <a:defRPr sz="4500"/>
            </a:lvl3pPr>
            <a:lvl4pPr>
              <a:defRPr sz="4100"/>
            </a:lvl4pPr>
            <a:lvl5pPr>
              <a:defRPr sz="41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28623578" y="36707924"/>
            <a:ext cx="2160270" cy="2108597"/>
          </a:xfrm>
        </p:spPr>
        <p:txBody>
          <a:bodyPr/>
          <a:lstStyle/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 rot="420000">
            <a:off x="12352779" y="6927211"/>
            <a:ext cx="16364045" cy="2270683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44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  <p:sp>
        <p:nvSpPr>
          <p:cNvPr id="10" name="รูปแบบอิสระ 9"/>
          <p:cNvSpPr>
            <a:spLocks/>
          </p:cNvSpPr>
          <p:nvPr/>
        </p:nvSpPr>
        <p:spPr bwMode="auto">
          <a:xfrm flipV="1">
            <a:off x="-33754" y="33590865"/>
            <a:ext cx="32471558" cy="6014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รูปแบบอิสระ 10"/>
          <p:cNvSpPr>
            <a:spLocks/>
          </p:cNvSpPr>
          <p:nvPr/>
        </p:nvSpPr>
        <p:spPr bwMode="auto">
          <a:xfrm flipV="1">
            <a:off x="15526941" y="35919492"/>
            <a:ext cx="16877109" cy="368546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6"/>
          <p:cNvSpPr>
            <a:spLocks/>
          </p:cNvSpPr>
          <p:nvPr/>
        </p:nvSpPr>
        <p:spPr bwMode="auto">
          <a:xfrm>
            <a:off x="-33754" y="-41257"/>
            <a:ext cx="32471558" cy="601408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รูปแบบอิสระ 7"/>
          <p:cNvSpPr>
            <a:spLocks/>
          </p:cNvSpPr>
          <p:nvPr/>
        </p:nvSpPr>
        <p:spPr bwMode="auto">
          <a:xfrm>
            <a:off x="15526941" y="-41254"/>
            <a:ext cx="16877109" cy="368546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11480" tIns="205740" rIns="411480" bIns="20574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ตัวยึดชื่อเรื่อง 8"/>
          <p:cNvSpPr>
            <a:spLocks noGrp="1"/>
          </p:cNvSpPr>
          <p:nvPr>
            <p:ph type="title"/>
          </p:nvPr>
        </p:nvSpPr>
        <p:spPr>
          <a:xfrm>
            <a:off x="1620203" y="4066108"/>
            <a:ext cx="29163645" cy="6600825"/>
          </a:xfrm>
          <a:prstGeom prst="rect">
            <a:avLst/>
          </a:prstGeom>
        </p:spPr>
        <p:txBody>
          <a:bodyPr vert="horz" lIns="0" tIns="205740" rIns="0" bIns="0" anchor="b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0" name="ตัวยึดข้อความ 29"/>
          <p:cNvSpPr>
            <a:spLocks noGrp="1"/>
          </p:cNvSpPr>
          <p:nvPr>
            <p:ph type="body" idx="1"/>
          </p:nvPr>
        </p:nvSpPr>
        <p:spPr>
          <a:xfrm>
            <a:off x="1620203" y="11177397"/>
            <a:ext cx="29163645" cy="25347168"/>
          </a:xfrm>
          <a:prstGeom prst="rect">
            <a:avLst/>
          </a:prstGeom>
        </p:spPr>
        <p:txBody>
          <a:bodyPr vert="horz" lIns="411480" tIns="205740" rIns="411480" bIns="205740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2"/>
          </p:nvPr>
        </p:nvSpPr>
        <p:spPr>
          <a:xfrm>
            <a:off x="1620203" y="36707924"/>
            <a:ext cx="7560945" cy="210859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ตัวยึดท้ายกระดาษ 21"/>
          <p:cNvSpPr>
            <a:spLocks noGrp="1"/>
          </p:cNvSpPr>
          <p:nvPr>
            <p:ph type="ftr" sz="quarter" idx="3"/>
          </p:nvPr>
        </p:nvSpPr>
        <p:spPr>
          <a:xfrm>
            <a:off x="9451181" y="36707924"/>
            <a:ext cx="11881485" cy="2108597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ตัวยึดหมายเลขภาพนิ่ง 17"/>
          <p:cNvSpPr>
            <a:spLocks noGrp="1"/>
          </p:cNvSpPr>
          <p:nvPr>
            <p:ph type="sldNum" sz="quarter" idx="4"/>
          </p:nvPr>
        </p:nvSpPr>
        <p:spPr>
          <a:xfrm>
            <a:off x="28083510" y="36707924"/>
            <a:ext cx="2700338" cy="2108597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5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9C3A478-AF7C-48A7-936D-E87FFE98947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กลุ่ม 1"/>
          <p:cNvGrpSpPr/>
          <p:nvPr/>
        </p:nvGrpSpPr>
        <p:grpSpPr>
          <a:xfrm>
            <a:off x="-67392" y="1168906"/>
            <a:ext cx="32533567" cy="3749269"/>
            <a:chOff x="-19045" y="216550"/>
            <a:chExt cx="9180548" cy="649224"/>
          </a:xfrm>
        </p:grpSpPr>
        <p:sp>
          <p:nvSpPr>
            <p:cNvPr id="12" name="รูปแบบอิสระ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รูปแบบอิสระ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xStyles>
    <p:titleStyle>
      <a:lvl1pPr algn="l" rtl="0" eaLnBrk="1" latinLnBrk="0" hangingPunct="1">
        <a:spcBef>
          <a:spcPct val="0"/>
        </a:spcBef>
        <a:buNone/>
        <a:defRPr kumimoji="0" sz="225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234440" indent="-123444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111099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08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111099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95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240" indent="-94640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94640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7818120" indent="-94640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8641080" indent="-8229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7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9875520" indent="-822960" algn="l" rtl="0" eaLnBrk="1" latinLnBrk="0" hangingPunct="1">
        <a:spcBef>
          <a:spcPct val="20000"/>
        </a:spcBef>
        <a:buClr>
          <a:schemeClr val="tx2"/>
        </a:buClr>
        <a:buChar char="•"/>
        <a:defRPr kumimoji="0"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1109960" indent="-82296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6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6"/>
          <p:cNvSpPr txBox="1">
            <a:spLocks noChangeArrowheads="1"/>
          </p:cNvSpPr>
          <p:nvPr/>
        </p:nvSpPr>
        <p:spPr bwMode="auto">
          <a:xfrm>
            <a:off x="1104900" y="5531108"/>
            <a:ext cx="14497050" cy="618630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4114800"/>
            <a:r>
              <a:rPr lang="th-TH" sz="80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ที่มาและความสำคัญ</a:t>
            </a:r>
          </a:p>
          <a:p>
            <a:pPr defTabSz="4114800"/>
            <a:r>
              <a:rPr lang="th-TH" sz="4800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กล่าวถึงที่มาและความสำคัญของงานวิจัย/งานบริการวิชาการ ที่นำมา</a:t>
            </a:r>
            <a:r>
              <a:rPr lang="th-TH" sz="4800" dirty="0" err="1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บูรณา</a:t>
            </a:r>
            <a:r>
              <a:rPr lang="th-TH" sz="4800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การกับการเรียนการสอน โดยสังเขป</a:t>
            </a:r>
            <a:endParaRPr lang="th-TH" sz="4800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r>
              <a:rPr lang="th-TH" sz="4400" b="1" dirty="0" smtClean="0">
                <a:latin typeface="Angsana New" pitchFamily="18" charset="-34"/>
                <a:cs typeface="Angsana New" pitchFamily="18" charset="-34"/>
              </a:rPr>
              <a:t>      </a:t>
            </a:r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81100" y="769710"/>
            <a:ext cx="25584437" cy="1866900"/>
          </a:xfrm>
          <a:solidFill>
            <a:srgbClr val="FFFFFF">
              <a:alpha val="69804"/>
            </a:srgbClr>
          </a:solidFill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h-TH" sz="10000" b="1" dirty="0" smtClean="0">
                <a:solidFill>
                  <a:schemeClr val="bg1"/>
                </a:solidFill>
                <a:effectLst/>
                <a:latin typeface="Angsana New" pitchFamily="18" charset="-34"/>
                <a:cs typeface="Angsana New" pitchFamily="18" charset="-34"/>
              </a:rPr>
              <a:t>ชื่อเรื่อง (ภาษาไทย)</a:t>
            </a:r>
            <a:endParaRPr sz="10000" b="1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32569" y="3667344"/>
            <a:ext cx="26803131" cy="1953409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th-TH" sz="8000" b="1" u="sng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ชื่อเจ้าของผลงาน</a:t>
            </a:r>
            <a:endParaRPr lang="en-US" sz="8000" b="1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75" name="Rectangle 9"/>
          <p:cNvSpPr>
            <a:spLocks noChangeArrowheads="1"/>
          </p:cNvSpPr>
          <p:nvPr/>
        </p:nvSpPr>
        <p:spPr bwMode="auto">
          <a:xfrm>
            <a:off x="0" y="-669414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76" name="Rectangle 11"/>
          <p:cNvSpPr>
            <a:spLocks noChangeArrowheads="1"/>
          </p:cNvSpPr>
          <p:nvPr/>
        </p:nvSpPr>
        <p:spPr bwMode="auto">
          <a:xfrm>
            <a:off x="0" y="-669414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77" name="Rectangle 13"/>
          <p:cNvSpPr>
            <a:spLocks noChangeArrowheads="1"/>
          </p:cNvSpPr>
          <p:nvPr/>
        </p:nvSpPr>
        <p:spPr bwMode="auto">
          <a:xfrm>
            <a:off x="0" y="-669414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78" name="Rectangle 214"/>
          <p:cNvSpPr>
            <a:spLocks noChangeArrowheads="1"/>
          </p:cNvSpPr>
          <p:nvPr/>
        </p:nvSpPr>
        <p:spPr bwMode="auto">
          <a:xfrm>
            <a:off x="0" y="18993361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79" name="Rectangle 719"/>
          <p:cNvSpPr>
            <a:spLocks noChangeArrowheads="1"/>
          </p:cNvSpPr>
          <p:nvPr/>
        </p:nvSpPr>
        <p:spPr bwMode="auto">
          <a:xfrm>
            <a:off x="16579850" y="18926175"/>
            <a:ext cx="1206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4114800"/>
            <a:r>
              <a:rPr lang="en-US" sz="3800"/>
              <a:t> </a:t>
            </a:r>
            <a:endParaRPr lang="en-US"/>
          </a:p>
        </p:txBody>
      </p:sp>
      <p:sp>
        <p:nvSpPr>
          <p:cNvPr id="7180" name="Rectangle 727"/>
          <p:cNvSpPr>
            <a:spLocks noChangeArrowheads="1"/>
          </p:cNvSpPr>
          <p:nvPr/>
        </p:nvSpPr>
        <p:spPr bwMode="auto">
          <a:xfrm>
            <a:off x="0" y="19033049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81" name="Rectangle 729"/>
          <p:cNvSpPr>
            <a:spLocks noChangeArrowheads="1"/>
          </p:cNvSpPr>
          <p:nvPr/>
        </p:nvSpPr>
        <p:spPr bwMode="auto">
          <a:xfrm>
            <a:off x="0" y="19033049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82" name="Rectangle 734"/>
          <p:cNvSpPr>
            <a:spLocks noChangeArrowheads="1"/>
          </p:cNvSpPr>
          <p:nvPr/>
        </p:nvSpPr>
        <p:spPr bwMode="auto">
          <a:xfrm>
            <a:off x="-628650" y="17159799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83" name="Rectangle 1456"/>
          <p:cNvSpPr>
            <a:spLocks noChangeArrowheads="1"/>
          </p:cNvSpPr>
          <p:nvPr/>
        </p:nvSpPr>
        <p:spPr bwMode="auto">
          <a:xfrm>
            <a:off x="0" y="19028286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th-TH"/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940675" y="12979127"/>
            <a:ext cx="14516100" cy="69942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114800">
              <a:spcBef>
                <a:spcPct val="50000"/>
              </a:spcBef>
            </a:pPr>
            <a:r>
              <a:rPr lang="th-TH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วัตถุประสงค์</a:t>
            </a:r>
          </a:p>
          <a:p>
            <a:pPr defTabSz="4114800">
              <a:spcBef>
                <a:spcPct val="50000"/>
              </a:spcBef>
            </a:pPr>
            <a:endParaRPr lang="th-TH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defTabSz="4114800">
              <a:spcBef>
                <a:spcPct val="50000"/>
              </a:spcBef>
            </a:pPr>
            <a:endParaRPr lang="th-TH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defTabSz="4114800">
              <a:spcBef>
                <a:spcPct val="50000"/>
              </a:spcBef>
            </a:pPr>
            <a:r>
              <a:rPr lang="th-TH" sz="9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    </a:t>
            </a:r>
            <a:endParaRPr lang="th-TH" sz="9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r>
              <a:rPr lang="th-TH" sz="36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      </a:t>
            </a:r>
            <a:r>
              <a:rPr lang="th-TH" sz="9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    </a:t>
            </a:r>
            <a:endParaRPr lang="th-TH" sz="9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9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9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9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en-US" sz="4800" b="1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86" name="Text Box 1497"/>
          <p:cNvSpPr txBox="1">
            <a:spLocks noChangeArrowheads="1"/>
          </p:cNvSpPr>
          <p:nvPr/>
        </p:nvSpPr>
        <p:spPr bwMode="auto">
          <a:xfrm>
            <a:off x="928194" y="21291734"/>
            <a:ext cx="14478000" cy="1101070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114800">
              <a:spcBef>
                <a:spcPct val="50000"/>
              </a:spcBef>
            </a:pPr>
            <a:r>
              <a:rPr lang="th-TH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วิธีการวิจัย / วิธีการบริการวิชาการ(โดยย่อ)</a:t>
            </a:r>
          </a:p>
          <a:p>
            <a:pPr defTabSz="4114800">
              <a:spcBef>
                <a:spcPct val="50000"/>
              </a:spcBef>
              <a:buFontTx/>
              <a:buChar char="-"/>
            </a:pPr>
            <a:r>
              <a:rPr lang="th-TH" sz="48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กล่าวถึงขั้นตอนการวิจัย หรือกวิธีการบริการวิชาการ  (เช่น การอบรมให้ความรู้, การอบรมเชิงปฏิบัติการ )  </a:t>
            </a:r>
          </a:p>
          <a:p>
            <a:pPr defTabSz="4114800">
              <a:spcBef>
                <a:spcPct val="50000"/>
              </a:spcBef>
              <a:buFontTx/>
              <a:buChar char="-"/>
            </a:pPr>
            <a:r>
              <a:rPr lang="th-TH" sz="48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- สามารถนำรูปภาพมาประกอบในการอธิบายได้</a:t>
            </a:r>
          </a:p>
          <a:p>
            <a:pPr defTabSz="4114800">
              <a:spcBef>
                <a:spcPct val="50000"/>
              </a:spcBef>
              <a:buFontTx/>
              <a:buChar char="-"/>
            </a:pPr>
            <a:endParaRPr lang="th-TH" sz="48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defTabSz="4114800">
              <a:spcBef>
                <a:spcPct val="50000"/>
              </a:spcBef>
            </a:pPr>
            <a:endParaRPr lang="th-TH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defTabSz="4114800">
              <a:spcBef>
                <a:spcPct val="50000"/>
              </a:spcBef>
            </a:pPr>
            <a:endParaRPr lang="th-TH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defTabSz="4114800">
              <a:spcBef>
                <a:spcPct val="50000"/>
              </a:spcBef>
            </a:pPr>
            <a:endParaRPr lang="th-TH" b="1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89" name="Text Box 1497"/>
          <p:cNvSpPr txBox="1">
            <a:spLocks noChangeArrowheads="1"/>
          </p:cNvSpPr>
          <p:nvPr/>
        </p:nvSpPr>
        <p:spPr bwMode="auto">
          <a:xfrm>
            <a:off x="16624082" y="5581321"/>
            <a:ext cx="14478000" cy="76790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114800">
              <a:spcBef>
                <a:spcPct val="50000"/>
              </a:spcBef>
            </a:pPr>
            <a:r>
              <a:rPr lang="th-TH" b="1" dirty="0" smtClean="0">
                <a:solidFill>
                  <a:schemeClr val="bg1"/>
                </a:solidFill>
                <a:cs typeface="Angsana New" pitchFamily="18" charset="-34"/>
              </a:rPr>
              <a:t>สรุปผล</a:t>
            </a:r>
            <a:r>
              <a:rPr lang="th-TH" b="1" dirty="0">
                <a:solidFill>
                  <a:schemeClr val="bg1"/>
                </a:solidFill>
                <a:cs typeface="Angsana New" pitchFamily="18" charset="-34"/>
              </a:rPr>
              <a:t>การ</a:t>
            </a:r>
            <a:r>
              <a:rPr lang="th-TH" b="1" dirty="0" smtClean="0">
                <a:solidFill>
                  <a:schemeClr val="bg1"/>
                </a:solidFill>
                <a:cs typeface="Angsana New" pitchFamily="18" charset="-34"/>
              </a:rPr>
              <a:t>ทดลอง/ผลการบริการวิชาการ</a:t>
            </a:r>
          </a:p>
          <a:p>
            <a:pPr defTabSz="4114800">
              <a:spcBef>
                <a:spcPct val="50000"/>
              </a:spcBef>
            </a:pPr>
            <a:r>
              <a:rPr lang="th-TH" sz="4800" b="1" dirty="0" smtClean="0">
                <a:solidFill>
                  <a:schemeClr val="bg1"/>
                </a:solidFill>
                <a:cs typeface="Angsana New" pitchFamily="18" charset="-34"/>
              </a:rPr>
              <a:t>-สรุปผลการวิจัย โดยสังเขป หรือ สรุปผลการบริการวิชาการ ว่าผู้รับบริการมีความรู้ความเข้าใจ มากน้อยเพียงใด หรือสามารถปฏิบัติได้เอง</a:t>
            </a:r>
          </a:p>
          <a:p>
            <a:pPr defTabSz="4114800">
              <a:spcBef>
                <a:spcPct val="50000"/>
              </a:spcBef>
            </a:pPr>
            <a:r>
              <a:rPr lang="th-TH" sz="4800" b="1" dirty="0" smtClean="0">
                <a:solidFill>
                  <a:schemeClr val="bg1"/>
                </a:solidFill>
                <a:cs typeface="Angsana New" pitchFamily="18" charset="-34"/>
              </a:rPr>
              <a:t>- </a:t>
            </a:r>
            <a:r>
              <a:rPr lang="th-TH" sz="48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สามารถนำรูปภาพมาประกอบในการอธิบายได้</a:t>
            </a:r>
            <a:r>
              <a:rPr lang="th-TH" sz="44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  </a:t>
            </a:r>
          </a:p>
          <a:p>
            <a:pPr algn="thaiDist" defTabSz="4114800">
              <a:spcBef>
                <a:spcPts val="0"/>
              </a:spcBef>
            </a:pPr>
            <a:endParaRPr lang="th-TH" sz="44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44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44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4400" b="1" dirty="0" smtClean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endParaRPr lang="th-TH" sz="4400" b="1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99" name="Text Box 1497"/>
          <p:cNvSpPr txBox="1">
            <a:spLocks noChangeArrowheads="1"/>
          </p:cNvSpPr>
          <p:nvPr/>
        </p:nvSpPr>
        <p:spPr bwMode="auto">
          <a:xfrm>
            <a:off x="16437523" y="26698027"/>
            <a:ext cx="14746670" cy="563231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defTabSz="4114800">
              <a:spcBef>
                <a:spcPts val="0"/>
              </a:spcBef>
            </a:pPr>
            <a:r>
              <a:rPr lang="th-TH" b="1" dirty="0" smtClean="0">
                <a:solidFill>
                  <a:schemeClr val="bg1"/>
                </a:solidFill>
                <a:cs typeface="Angsana New" pitchFamily="18" charset="-34"/>
              </a:rPr>
              <a:t>กิตติกรรมประกาศ</a:t>
            </a:r>
          </a:p>
          <a:p>
            <a:pPr defTabSz="4114800">
              <a:spcBef>
                <a:spcPts val="0"/>
              </a:spcBef>
            </a:pPr>
            <a:endParaRPr lang="th-TH" b="1" dirty="0" smtClean="0">
              <a:solidFill>
                <a:schemeClr val="bg1"/>
              </a:solidFill>
              <a:cs typeface="Angsana New" pitchFamily="18" charset="-34"/>
            </a:endParaRPr>
          </a:p>
          <a:p>
            <a:pPr defTabSz="4114800">
              <a:spcBef>
                <a:spcPts val="0"/>
              </a:spcBef>
            </a:pPr>
            <a:endParaRPr lang="th-TH" b="1" dirty="0" smtClean="0">
              <a:solidFill>
                <a:schemeClr val="bg1"/>
              </a:solidFill>
              <a:cs typeface="Angsana New" pitchFamily="18" charset="-34"/>
            </a:endParaRPr>
          </a:p>
          <a:p>
            <a:pPr defTabSz="4114800">
              <a:spcBef>
                <a:spcPts val="0"/>
              </a:spcBef>
            </a:pPr>
            <a:endParaRPr lang="th-TH" b="1" dirty="0">
              <a:solidFill>
                <a:schemeClr val="bg1"/>
              </a:solidFill>
              <a:cs typeface="Angsana New" pitchFamily="18" charset="-34"/>
            </a:endParaRPr>
          </a:p>
          <a:p>
            <a:pPr algn="thaiDist" defTabSz="4114800">
              <a:spcBef>
                <a:spcPts val="0"/>
              </a:spcBef>
            </a:pPr>
            <a:r>
              <a:rPr lang="th-TH" sz="3600" dirty="0" smtClean="0">
                <a:solidFill>
                  <a:schemeClr val="bg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        </a:t>
            </a:r>
            <a:endParaRPr lang="th-TH" sz="3600" b="1" dirty="0">
              <a:solidFill>
                <a:schemeClr val="bg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200" name="Text Box 1497"/>
          <p:cNvSpPr txBox="1">
            <a:spLocks noChangeArrowheads="1"/>
          </p:cNvSpPr>
          <p:nvPr/>
        </p:nvSpPr>
        <p:spPr bwMode="auto">
          <a:xfrm>
            <a:off x="1008993" y="34494953"/>
            <a:ext cx="30112795" cy="320857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thaiDist" defTabSz="4114800">
              <a:spcBef>
                <a:spcPct val="50000"/>
              </a:spcBef>
            </a:pPr>
            <a:r>
              <a:rPr lang="th-TH" b="1" dirty="0" smtClean="0">
                <a:solidFill>
                  <a:schemeClr val="bg1"/>
                </a:solidFill>
                <a:cs typeface="Angsana New" pitchFamily="18" charset="-34"/>
              </a:rPr>
              <a:t>เอกสารอ้างอิง</a:t>
            </a:r>
            <a:endParaRPr lang="th-TH" b="1" dirty="0" smtClean="0">
              <a:solidFill>
                <a:schemeClr val="bg1"/>
              </a:solidFill>
              <a:cs typeface="Angsana New" pitchFamily="18" charset="-34"/>
            </a:endParaRPr>
          </a:p>
          <a:p>
            <a:pPr algn="thaiDist" defTabSz="4114800">
              <a:spcBef>
                <a:spcPct val="50000"/>
              </a:spcBef>
            </a:pPr>
            <a:endParaRPr lang="th-TH" b="1" dirty="0" smtClean="0">
              <a:solidFill>
                <a:schemeClr val="bg1"/>
              </a:solidFill>
              <a:cs typeface="Angsana New" pitchFamily="18" charset="-34"/>
            </a:endParaRPr>
          </a:p>
        </p:txBody>
      </p:sp>
      <p:sp>
        <p:nvSpPr>
          <p:cNvPr id="68" name="Rectangle 2"/>
          <p:cNvSpPr txBox="1">
            <a:spLocks noChangeArrowheads="1"/>
          </p:cNvSpPr>
          <p:nvPr/>
        </p:nvSpPr>
        <p:spPr>
          <a:xfrm>
            <a:off x="5467349" y="2532025"/>
            <a:ext cx="25603201" cy="1600200"/>
          </a:xfrm>
          <a:prstGeom prst="rect">
            <a:avLst/>
          </a:prstGeom>
          <a:ln w="6350" cap="rnd">
            <a:noFill/>
          </a:ln>
        </p:spPr>
        <p:txBody>
          <a:bodyPr lIns="411480" tIns="205740" rIns="411480" bIns="205740" anchor="b"/>
          <a:lstStyle/>
          <a:p>
            <a:pPr algn="ctr"/>
            <a:r>
              <a:rPr lang="th-TH" sz="9600" b="1" dirty="0" smtClean="0">
                <a:latin typeface="Angsana New" pitchFamily="18" charset="-34"/>
                <a:cs typeface="Angsana New" pitchFamily="18" charset="-34"/>
              </a:rPr>
              <a:t>ชื่อเรื่อง (ภาษาอังกฤษ ถ้ามี)</a:t>
            </a:r>
            <a:endParaRPr lang="en-US" sz="9600" b="1" dirty="0"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71" name="Oval 70"/>
          <p:cNvSpPr/>
          <p:nvPr/>
        </p:nvSpPr>
        <p:spPr>
          <a:xfrm>
            <a:off x="1198563" y="1071563"/>
            <a:ext cx="3878262" cy="3816350"/>
          </a:xfrm>
          <a:prstGeom prst="ellipse">
            <a:avLst/>
          </a:prstGeom>
          <a:solidFill>
            <a:schemeClr val="accent1">
              <a:alpha val="4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>
              <a:solidFill>
                <a:schemeClr val="tx1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-669414"/>
            <a:ext cx="184731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h-TH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3350" cy="209550"/>
          </a:xfrm>
          <a:prstGeom prst="rect">
            <a:avLst/>
          </a:prstGeom>
          <a:noFill/>
        </p:spPr>
      </p:pic>
      <p:pic>
        <p:nvPicPr>
          <p:cNvPr id="67" name="รูปภาพ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361344"/>
            <a:ext cx="4991706" cy="4991706"/>
          </a:xfrm>
          <a:prstGeom prst="rect">
            <a:avLst/>
          </a:prstGeom>
        </p:spPr>
      </p:pic>
      <p:sp>
        <p:nvSpPr>
          <p:cNvPr id="52" name="สี่เหลี่ยมผืนผ้า 51"/>
          <p:cNvSpPr/>
          <p:nvPr/>
        </p:nvSpPr>
        <p:spPr>
          <a:xfrm>
            <a:off x="441434" y="441433"/>
            <a:ext cx="31562566" cy="38467863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3" name="Text Box 6"/>
          <p:cNvSpPr txBox="1">
            <a:spLocks noChangeArrowheads="1"/>
          </p:cNvSpPr>
          <p:nvPr/>
        </p:nvSpPr>
        <p:spPr bwMode="auto">
          <a:xfrm>
            <a:off x="16549852" y="14386074"/>
            <a:ext cx="14497050" cy="11480066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4114800"/>
            <a:r>
              <a:rPr lang="th-TH" sz="80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การนำไป</a:t>
            </a:r>
            <a:r>
              <a:rPr lang="th-TH" sz="8000" b="1" dirty="0" err="1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บูรณา</a:t>
            </a:r>
            <a:r>
              <a:rPr lang="th-TH" sz="8000" b="1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การกับการเรียนการสอน</a:t>
            </a:r>
          </a:p>
          <a:p>
            <a:pPr defTabSz="4114800"/>
            <a:r>
              <a:rPr lang="th-TH" sz="4800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กล่าวถึงการนำงานวิจัย หรือการบริการวิชาการ  ไป</a:t>
            </a:r>
            <a:r>
              <a:rPr lang="th-TH" sz="4800" dirty="0" err="1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บูรณา</a:t>
            </a:r>
            <a:r>
              <a:rPr lang="th-TH" sz="4800" dirty="0" smtClean="0">
                <a:solidFill>
                  <a:schemeClr val="bg1"/>
                </a:solidFill>
                <a:latin typeface="Angsana New" pitchFamily="18" charset="-34"/>
                <a:cs typeface="Angsana New" pitchFamily="18" charset="-34"/>
              </a:rPr>
              <a:t>การกับการเรียนการสอน</a:t>
            </a:r>
          </a:p>
          <a:p>
            <a:pPr algn="thaiDist" defTabSz="4114800"/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เช่น  เป็นโครงงานของนักศึกษา  ในรายวิชา....... ,  นำไปพัฒนา</a:t>
            </a:r>
            <a:r>
              <a:rPr lang="th-TH" sz="4800" dirty="0" err="1" smtClean="0">
                <a:latin typeface="Angsana New" pitchFamily="18" charset="-34"/>
                <a:cs typeface="Angsana New" pitchFamily="18" charset="-34"/>
              </a:rPr>
              <a:t>แป็น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สื่อการเรียนการสอนในรายวิชา.............. หรือ งานบริการวิชาการนี้มีนักศึกษาในรายวิชา..........เข้ามาเป็นวิทยากรหรือผู้ช่วยวิทยากรในการอบรม  เป็นต้น</a:t>
            </a:r>
          </a:p>
          <a:p>
            <a:pPr algn="thaiDist" defTabSz="4114800"/>
            <a:endParaRPr lang="th-TH" sz="48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-อาจจะแสดงการนำไป</a:t>
            </a:r>
            <a:r>
              <a:rPr lang="th-TH" sz="4800" dirty="0" err="1" smtClean="0">
                <a:latin typeface="Angsana New" pitchFamily="18" charset="-34"/>
                <a:cs typeface="Angsana New" pitchFamily="18" charset="-34"/>
              </a:rPr>
              <a:t>บูรณา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การกับการเรียนการสอน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ในลักษณะของ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รูปภาพ เช่น                รูปภาพการอบรมโดยมีนักศึกษาเป็นวิทยากรหรือผู้ช่วยวิทยากร  เป็นต้น</a:t>
            </a:r>
          </a:p>
          <a:p>
            <a:pPr algn="thaiDist" defTabSz="4114800"/>
            <a:endParaRPr lang="th-TH" sz="48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8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8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8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  <a:p>
            <a:pPr algn="thaiDist" defTabSz="4114800"/>
            <a:endParaRPr lang="th-TH" sz="4400" b="1" dirty="0" smtClean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ไหลเวียน">
  <a:themeElements>
    <a:clrScheme name="ไหลเวียน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ไหลเวียน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ไหลเวียน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1689</TotalTime>
  <Words>225</Words>
  <Application>Microsoft Office PowerPoint</Application>
  <PresentationFormat>กำหนดเอง</PresentationFormat>
  <Paragraphs>43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ไหลเวียน</vt:lpstr>
      <vt:lpstr>ชื่อเรื่อง (ภาษาไทย)</vt:lpstr>
    </vt:vector>
  </TitlesOfParts>
  <Company>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Kinetic study of browning in skim milk powder  by freeze drying</dc:title>
  <dc:creator>engineering KPS n007</dc:creator>
  <cp:lastModifiedBy>KKD</cp:lastModifiedBy>
  <cp:revision>154</cp:revision>
  <dcterms:created xsi:type="dcterms:W3CDTF">2007-10-22T10:25:08Z</dcterms:created>
  <dcterms:modified xsi:type="dcterms:W3CDTF">2015-04-20T09:12:45Z</dcterms:modified>
</cp:coreProperties>
</file>