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2"/>
  </p:notesMasterIdLst>
  <p:handoutMasterIdLst>
    <p:handoutMasterId r:id="rId13"/>
  </p:handoutMasterIdLst>
  <p:sldIdLst>
    <p:sldId id="441" r:id="rId2"/>
    <p:sldId id="543" r:id="rId3"/>
    <p:sldId id="544" r:id="rId4"/>
    <p:sldId id="545" r:id="rId5"/>
    <p:sldId id="528" r:id="rId6"/>
    <p:sldId id="546" r:id="rId7"/>
    <p:sldId id="547" r:id="rId8"/>
    <p:sldId id="447" r:id="rId9"/>
    <p:sldId id="548" r:id="rId10"/>
    <p:sldId id="549" r:id="rId11"/>
  </p:sldIdLst>
  <p:sldSz cx="9144000" cy="6858000" type="screen4x3"/>
  <p:notesSz cx="6854825" cy="9750425"/>
  <p:defaultTextStyle>
    <a:defPPr>
      <a:defRPr lang="th-TH"/>
    </a:defPPr>
    <a:lvl1pPr algn="ctr" rtl="0" fontAlgn="base">
      <a:lnSpc>
        <a:spcPct val="110000"/>
      </a:lnSpc>
      <a:spcBef>
        <a:spcPct val="50000"/>
      </a:spcBef>
      <a:spcAft>
        <a:spcPct val="0"/>
      </a:spcAft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3600" b="1" kern="1200">
        <a:solidFill>
          <a:srgbClr val="FFCC00"/>
        </a:solidFill>
        <a:latin typeface="Angsana New" pitchFamily="18" charset="-34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FFFF66"/>
    <a:srgbClr val="0000FF"/>
    <a:srgbClr val="FF3399"/>
    <a:srgbClr val="FF33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24" autoAdjust="0"/>
    <p:restoredTop sz="94660"/>
  </p:normalViewPr>
  <p:slideViewPr>
    <p:cSldViewPr>
      <p:cViewPr>
        <p:scale>
          <a:sx n="50" d="100"/>
          <a:sy n="50" d="100"/>
        </p:scale>
        <p:origin x="-1258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t" anchorCtr="0" compatLnSpc="1">
            <a:prstTxWarp prst="textNoShape">
              <a:avLst/>
            </a:prstTxWarp>
          </a:bodyPr>
          <a:lstStyle>
            <a:lvl1pPr algn="l" defTabSz="898525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t" anchorCtr="0" compatLnSpc="1">
            <a:prstTxWarp prst="textNoShape">
              <a:avLst/>
            </a:prstTxWarp>
          </a:bodyPr>
          <a:lstStyle>
            <a:lvl1pPr algn="r" defTabSz="898525">
              <a:defRPr sz="1300"/>
            </a:lvl1pPr>
          </a:lstStyle>
          <a:p>
            <a:pPr>
              <a:defRPr/>
            </a:pPr>
            <a:fld id="{C4D90152-81FB-427D-AF08-CB1D321D88C7}" type="datetimeFigureOut">
              <a:rPr lang="th-TH"/>
              <a:pPr>
                <a:defRPr/>
              </a:pPr>
              <a:t>25/11/54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b" anchorCtr="0" compatLnSpc="1">
            <a:prstTxWarp prst="textNoShape">
              <a:avLst/>
            </a:prstTxWarp>
          </a:bodyPr>
          <a:lstStyle>
            <a:lvl1pPr algn="l" defTabSz="898525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b" anchorCtr="0" compatLnSpc="1">
            <a:prstTxWarp prst="textNoShape">
              <a:avLst/>
            </a:prstTxWarp>
          </a:bodyPr>
          <a:lstStyle>
            <a:lvl1pPr algn="r" defTabSz="898525">
              <a:defRPr sz="1300"/>
            </a:lvl1pPr>
          </a:lstStyle>
          <a:p>
            <a:pPr>
              <a:defRPr/>
            </a:pPr>
            <a:fld id="{4DAF79E2-1263-49ED-94ED-C89396D134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t" anchorCtr="0" compatLnSpc="1">
            <a:prstTxWarp prst="textNoShape">
              <a:avLst/>
            </a:prstTxWarp>
          </a:bodyPr>
          <a:lstStyle>
            <a:lvl1pPr algn="l" defTabSz="898525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t" anchorCtr="0" compatLnSpc="1">
            <a:prstTxWarp prst="textNoShape">
              <a:avLst/>
            </a:prstTxWarp>
          </a:bodyPr>
          <a:lstStyle>
            <a:lvl1pPr algn="r" defTabSz="898525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1pPr>
          </a:lstStyle>
          <a:p>
            <a:pPr>
              <a:defRPr/>
            </a:pPr>
            <a:fld id="{E7B710BA-E78A-4C3D-9CC7-579D533474FA}" type="datetimeFigureOut">
              <a:rPr lang="th-TH"/>
              <a:pPr>
                <a:defRPr/>
              </a:pPr>
              <a:t>25/11/54</a:t>
            </a:fld>
            <a:endParaRPr lang="th-TH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025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b" anchorCtr="0" compatLnSpc="1">
            <a:prstTxWarp prst="textNoShape">
              <a:avLst/>
            </a:prstTxWarp>
          </a:bodyPr>
          <a:lstStyle>
            <a:lvl1pPr algn="l" defTabSz="898525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77" tIns="47438" rIns="94877" bIns="47438" numCol="1" anchor="b" anchorCtr="0" compatLnSpc="1">
            <a:prstTxWarp prst="textNoShape">
              <a:avLst/>
            </a:prstTxWarp>
          </a:bodyPr>
          <a:lstStyle>
            <a:lvl1pPr algn="r" defTabSz="898525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1pPr>
          </a:lstStyle>
          <a:p>
            <a:pPr>
              <a:defRPr/>
            </a:pPr>
            <a:fld id="{B3A87880-29A4-4745-B634-3B321365C1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6025" cy="4389437"/>
          </a:xfrm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2493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CA5FD-483A-4A1A-B138-33D4475B6ADD}" type="slidenum">
              <a:rPr lang="th-TH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02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C1527-39E8-428E-9D71-A796BF286ECF}" type="slidenum">
              <a:rPr lang="th-TH" smtClean="0"/>
              <a:pPr/>
              <a:t>6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468334-0ACF-40EF-AFFF-7F5A7DFD8FDF}" type="datetimeFigureOut">
              <a:rPr lang="th-TH" smtClean="0"/>
              <a:pPr>
                <a:defRPr/>
              </a:pPr>
              <a:t>25/11/54</a:t>
            </a:fld>
            <a:endParaRPr lang="th-T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0A59E-0A78-4F23-97DB-8C1E7A96C48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95536" y="188640"/>
            <a:ext cx="8496944" cy="2062103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th-TH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ห้องรม</a:t>
            </a:r>
            <a:r>
              <a:rPr lang="th-TH" sz="5400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ซัลเฟอร์</a:t>
            </a:r>
            <a:r>
              <a:rPr lang="th-TH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ไดออกไซด์</a:t>
            </a:r>
            <a:r>
              <a:rPr lang="en-US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(SO</a:t>
            </a:r>
            <a:r>
              <a:rPr lang="en-US" sz="5400" baseline="-25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th-TH" sz="54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th-TH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ผลลำไยสดด้วยระบบบังคับอากาศแนวตั้ง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th-TH" sz="20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35696" y="2420888"/>
            <a:ext cx="5500726" cy="2308324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จักรพงษ์  พิมพ์พิมล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ชนวัฒน์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นิทัศน์วิจิตร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จาตุพงศ์  วาฤทธิ์</a:t>
            </a:r>
            <a:r>
              <a:rPr lang="th-TH" sz="3600" b="1" baseline="30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สมเกียรติ  จตุรงค์ล้ำเลิศ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35696" y="4941168"/>
            <a:ext cx="5500726" cy="13111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คณะวิศวกรรมและอุตสาหกรรมเกษตรมหาวิทยาลัยแม่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โจ้</a:t>
            </a:r>
            <a:endParaRPr lang="th-TH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4653136"/>
            <a:ext cx="1285884" cy="19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รูปภาพ 9" descr="http://3.bp.blogspot.com/_tF_DyjQ-CPA/TMJyzZqNdDI/AAAAAAAAEPw/UkQlchTw3YI/s1600/mju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1521883" cy="15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สี่เหลี่ยมผืนผ้า 3"/>
          <p:cNvSpPr>
            <a:spLocks noChangeArrowheads="1"/>
          </p:cNvSpPr>
          <p:nvPr/>
        </p:nvSpPr>
        <p:spPr bwMode="auto">
          <a:xfrm>
            <a:off x="138558" y="62973"/>
            <a:ext cx="1409106" cy="73558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sz="3800" b="1" i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ข้อจำกัด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1043608" y="2708920"/>
            <a:ext cx="6984776" cy="3724096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lvl="1" algn="thaiDist" eaLnBrk="0" hangingPunct="0">
              <a:buClr>
                <a:srgbClr val="FF9900"/>
              </a:buClr>
              <a:buSzPct val="100000"/>
              <a:buFont typeface="Wingdings" pitchFamily="2" charset="2"/>
              <a:buChar char="ü"/>
            </a:pP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ระบบบังคับอากาศและแก๊ส </a:t>
            </a:r>
            <a:r>
              <a:rPr lang="en-US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SO2 </a:t>
            </a: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จากถังฯ</a:t>
            </a:r>
          </a:p>
          <a:p>
            <a:pPr marL="742950" algn="thaiDist" eaLnBrk="0" hangingPunct="0">
              <a:buSzPct val="100000"/>
            </a:pPr>
            <a:r>
              <a:rPr lang="en-US" sz="40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      0.30 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บาทต่อกิโลกรัมผลลำไยสด</a:t>
            </a:r>
          </a:p>
          <a:p>
            <a:pPr lvl="1" algn="thaiDist" eaLnBrk="0" hangingPunct="0">
              <a:buClr>
                <a:srgbClr val="FF9900"/>
              </a:buClr>
              <a:buSzPct val="100000"/>
              <a:buFont typeface="Wingdings" pitchFamily="2" charset="2"/>
              <a:buChar char="ü"/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</a:t>
            </a: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วิธีปฏิบัติในทางการค้าโดยทั่วไป</a:t>
            </a:r>
          </a:p>
          <a:p>
            <a:pPr marL="742950" algn="thaiDist" eaLnBrk="0" hangingPunct="0">
              <a:buSzPct val="100000"/>
            </a:pPr>
            <a:r>
              <a:rPr lang="th-TH" sz="4000" dirty="0" smtClean="0">
                <a:latin typeface="TH SarabunPSK" pitchFamily="34" charset="-34"/>
                <a:ea typeface="BrowalliaNew-Bold"/>
                <a:cs typeface="TH SarabunPSK" pitchFamily="34" charset="-34"/>
              </a:rPr>
              <a:t>     </a:t>
            </a:r>
            <a:r>
              <a:rPr lang="en-US" sz="4000" dirty="0" smtClean="0">
                <a:latin typeface="TH SarabunPSK" pitchFamily="34" charset="-34"/>
                <a:ea typeface="BrowalliaNew-Bold"/>
                <a:cs typeface="TH SarabunPSK" pitchFamily="34" charset="-34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0.10 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บาทต่อกิโลกรัมผลลำไยสด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974338"/>
            <a:ext cx="5904656" cy="14465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มีค่าใช้จ่ายต่อหน่วยเพิ่มขึ้นประมาณ </a:t>
            </a:r>
            <a:r>
              <a:rPr lang="en-US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0.20 </a:t>
            </a: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บาทต่อกิโลกรัมผลลำไยสด</a:t>
            </a:r>
            <a:endParaRPr lang="th-TH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1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279155"/>
            <a:ext cx="3888432" cy="2462213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กำลังการผลิตสูงสุดครั้งละ               6 แท่นรองสินค้า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(Pallet)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หรือเท่ากับ 360 ตะกร้า (10 ชั้นๆละ 6 ตะกร้า) หรือประมาณ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4,140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กิโลกรัม     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11.5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กิโลกรัมต่อตะกร้า)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J:\DCIM\100CANON\IMG_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5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48" descr="003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4896544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ลักษณะการบังคับอากาศแนวตั้ง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0192" y="3356992"/>
            <a:ext cx="2771800" cy="31947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ช่วยให้แก๊ส </a:t>
            </a:r>
            <a:r>
              <a:rPr lang="en-US" sz="2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ภายในห้องรมสามารถสัมผัส</a:t>
            </a:r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กับผล</a:t>
            </a:r>
            <a:r>
              <a:rPr lang="th-TH" sz="2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ลำไยได้ดี</a:t>
            </a:r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ยิ่งขึ้น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th-TH" sz="2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ช่วยลดระดับความเข้มข้นของแก๊ส </a:t>
            </a:r>
            <a:r>
              <a:rPr lang="en-US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SO</a:t>
            </a:r>
            <a:r>
              <a:rPr lang="en-US" sz="2800" baseline="-25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7668344" y="5085184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รูปร่าง 6"/>
          <p:cNvCxnSpPr/>
          <p:nvPr/>
        </p:nvCxnSpPr>
        <p:spPr>
          <a:xfrm rot="16200000" flipH="1">
            <a:off x="5273643" y="1431213"/>
            <a:ext cx="2773178" cy="1008112"/>
          </a:xfrm>
          <a:prstGeom prst="bentConnector3">
            <a:avLst>
              <a:gd name="adj1" fmla="val -1108"/>
            </a:avLst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โครงการวิจัยของสกว\IV.โครงการสร้างห้องมาตรฐาน\ภาพต่างๆ\โกดงเจ๊อ้อย\IMG_3043 resiz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496" y="343"/>
            <a:ext cx="5760640" cy="68576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548680"/>
            <a:ext cx="1800200" cy="5663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1.ถังแก๊ส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</a:t>
            </a:r>
            <a:r>
              <a:rPr lang="en-US" sz="2800" b="1" baseline="-25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247067"/>
            <a:ext cx="1800200" cy="5663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ชุดล้อเลื่อน </a:t>
            </a:r>
            <a:endPara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013176"/>
            <a:ext cx="1872208" cy="104028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เครื่องชั่งแบบ      ตัวเลขไฟฟ้า </a:t>
            </a:r>
            <a:endPara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0768"/>
            <a:ext cx="2592288" cy="95410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ท่อนำแก๊ส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</a:t>
            </a:r>
            <a:r>
              <a:rPr lang="en-US" sz="2800" b="1" baseline="-25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800" baseline="-25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เข้า           สู่ห้องรม </a:t>
            </a:r>
            <a:endPara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3059832" y="1124744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V="1">
            <a:off x="251520" y="836712"/>
            <a:ext cx="5760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V="1">
            <a:off x="539552" y="4077072"/>
            <a:ext cx="576064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V="1">
            <a:off x="3779912" y="5805266"/>
            <a:ext cx="216024" cy="360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860032" y="188640"/>
            <a:ext cx="4104456" cy="132343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ชุดอุปกรณ์ปล่อยแก๊ส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SO</a:t>
            </a:r>
            <a:r>
              <a:rPr lang="en-US" sz="4000" b="1" baseline="-30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</a:t>
            </a:r>
            <a:r>
              <a:rPr lang="th-TH" sz="4000" b="1" baseline="-30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                                           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จาก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ถังอัดความดัน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โดยตรง</a:t>
            </a:r>
            <a:endParaRPr lang="th-TH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64088" y="2220769"/>
            <a:ext cx="3096344" cy="4376583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thaiDist">
              <a:buClr>
                <a:schemeClr val="bg1"/>
              </a:buClr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มีมาตรฐานหรือได้รับการยอมรับจากต่างชาติมากขึ้น</a:t>
            </a:r>
          </a:p>
          <a:p>
            <a:pPr algn="thaiDist">
              <a:buClr>
                <a:schemeClr val="bg1"/>
              </a:buClr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ลดเวลาการปฏิบัติงาน</a:t>
            </a:r>
          </a:p>
          <a:p>
            <a:pPr algn="thaiDist">
              <a:buClr>
                <a:schemeClr val="bg1"/>
              </a:buClr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ลดค่าใช้จ่ายและอันตรายที่เกิดจากการใช้แก๊สออกซิเจน</a:t>
            </a: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6876256" y="1556792"/>
            <a:ext cx="0" cy="576064"/>
          </a:xfrm>
          <a:prstGeom prst="straightConnector1">
            <a:avLst/>
          </a:prstGeom>
          <a:ln w="53975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116632"/>
            <a:ext cx="8750206" cy="138499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th-TH" sz="4200" b="1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บทสรุปกระบวนการรม</a:t>
            </a:r>
            <a:r>
              <a:rPr lang="en-US" sz="4200" b="1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SO</a:t>
            </a:r>
            <a:r>
              <a:rPr lang="en-US" sz="4200" b="1" baseline="-300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</a:t>
            </a:r>
            <a:r>
              <a:rPr lang="th-TH" sz="4200" b="1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จาก</a:t>
            </a:r>
            <a:r>
              <a:rPr lang="th-TH" sz="4200" b="1" dirty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ถังอัดความดันโดยตรงกับผลลำไย</a:t>
            </a:r>
            <a:r>
              <a:rPr lang="th-TH" sz="4200" b="1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สดด้วย</a:t>
            </a:r>
            <a:r>
              <a:rPr lang="th-TH" sz="4200" b="1" dirty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ระบบบังคับอากาศแนวตั้ง</a:t>
            </a:r>
            <a:endParaRPr lang="th-TH" sz="42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395536" y="2483599"/>
            <a:ext cx="8358246" cy="418576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marL="742950" indent="-742950" algn="thaiDist" eaLnBrk="0" hangingPunct="0">
              <a:lnSpc>
                <a:spcPct val="1000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1.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ลด</a:t>
            </a:r>
            <a:r>
              <a:rPr lang="th-TH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ระดับความ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เข้มข้นของแก๊ส 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SO</a:t>
            </a:r>
            <a:r>
              <a:rPr lang="en-US" sz="3800" baseline="-300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ที่ใช้ในกระบวนการรม</a:t>
            </a:r>
          </a:p>
          <a:p>
            <a:pPr marL="742950" indent="-742950" eaLnBrk="0" hangingPunct="0">
              <a:lnSpc>
                <a:spcPct val="100000"/>
              </a:lnSpc>
            </a:pPr>
            <a:r>
              <a:rPr lang="th-TH" sz="38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ใช้ระดับความเข้มข้นหลังสิ้นสุดการรมเพียง </a:t>
            </a:r>
            <a:r>
              <a:rPr lang="en-US" sz="38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4,000 </a:t>
            </a:r>
            <a:r>
              <a:rPr lang="en-US" sz="3800" dirty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ppm</a:t>
            </a:r>
          </a:p>
          <a:p>
            <a:pPr algn="thaiDist" eaLnBrk="0" hangingPunct="0">
              <a:lnSpc>
                <a:spcPct val="1000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.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มีปริมาณ 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SO</a:t>
            </a:r>
            <a:r>
              <a:rPr lang="en-US" sz="3800" baseline="-300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ตกค้าง โดยเฉพาะ</a:t>
            </a:r>
            <a:r>
              <a:rPr lang="th-TH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ใน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ส่วนของเนื้อผลลำไย</a:t>
            </a:r>
          </a:p>
          <a:p>
            <a:pPr algn="thaiDist" eaLnBrk="0" hangingPunct="0">
              <a:lnSpc>
                <a:spcPct val="100000"/>
              </a:lnSpc>
            </a:pP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   ต่ำกว่าเกณฑ์ที่ประเทศคู่ค้ากำหนด</a:t>
            </a:r>
          </a:p>
          <a:p>
            <a:pPr eaLnBrk="0" hangingPunct="0">
              <a:lnSpc>
                <a:spcPct val="100000"/>
              </a:lnSpc>
            </a:pPr>
            <a:r>
              <a:rPr lang="th-TH" sz="38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ประมาณ </a:t>
            </a:r>
            <a:r>
              <a:rPr lang="en-US" sz="38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10-15 ppm</a:t>
            </a:r>
            <a:r>
              <a:rPr lang="th-TH" sz="38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 หลังจาก</a:t>
            </a:r>
            <a:r>
              <a:rPr lang="th-TH" sz="3800" dirty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รม </a:t>
            </a:r>
            <a:r>
              <a:rPr lang="en-US" sz="3800" dirty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SO</a:t>
            </a:r>
            <a:r>
              <a:rPr lang="en-US" sz="3800" baseline="-30000" dirty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 </a:t>
            </a:r>
            <a:r>
              <a:rPr lang="th-TH" sz="3800" dirty="0" smtClean="0">
                <a:solidFill>
                  <a:srgbClr val="FFFF00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ทันที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7544" y="1628800"/>
            <a:ext cx="1215752" cy="67710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th-TH" sz="3800" b="1" dirty="0" smtClean="0">
                <a:solidFill>
                  <a:schemeClr val="tx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ข้อดี</a:t>
            </a:r>
            <a:endParaRPr lang="th-TH" sz="3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319920" y="188640"/>
            <a:ext cx="8572560" cy="65049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thaiDist" eaLnBrk="0" hangingPunct="0">
              <a:lnSpc>
                <a:spcPts val="35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ป้องกัน</a:t>
            </a:r>
            <a:r>
              <a:rPr lang="th-TH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การเกิดโรคและการเกิดสีน้ำตาลที่เปลือก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ผลลำไยได้</a:t>
            </a:r>
          </a:p>
          <a:p>
            <a:pPr algn="thaiDist" eaLnBrk="0" hangingPunct="0">
              <a:lnSpc>
                <a:spcPts val="3500"/>
              </a:lnSpc>
            </a:pP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ไม่</a:t>
            </a:r>
            <a:r>
              <a:rPr lang="th-TH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ต่ำกว่า 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20 </a:t>
            </a:r>
            <a:r>
              <a:rPr lang="th-TH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วัน ที่อุณหภูมิ 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</a:t>
            </a:r>
            <a:r>
              <a:rPr lang="th-TH" sz="3800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ซ ความชื้นสัมพัทธ์ </a:t>
            </a: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95 </a:t>
            </a:r>
            <a:endParaRPr lang="th-TH" sz="3800" dirty="0" smtClean="0">
              <a:solidFill>
                <a:schemeClr val="bg1"/>
              </a:solidFill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algn="thaiDist" eaLnBrk="0" hangingPunct="0">
              <a:lnSpc>
                <a:spcPts val="3500"/>
              </a:lnSpc>
            </a:pP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     เปอร์เซ็นต์</a:t>
            </a:r>
            <a:endParaRPr lang="en-US" sz="3800" dirty="0">
              <a:solidFill>
                <a:schemeClr val="bg1"/>
              </a:solidFill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algn="thaiDist" eaLnBrk="0" hangingPunct="0">
              <a:lnSpc>
                <a:spcPts val="35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  <a:sym typeface="Symbol" pitchFamily="18" charset="2"/>
              </a:rPr>
              <a:t>4</a:t>
            </a:r>
            <a:r>
              <a:rPr lang="en-US" sz="3800" dirty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  <a:sym typeface="Symbol" pitchFamily="18" charset="2"/>
              </a:rPr>
              <a:t>.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รักษาความสดของผิวเปลือกผลลำไยได้ดีกว่าการเผาผง   </a:t>
            </a:r>
          </a:p>
          <a:p>
            <a:pPr algn="thaiDist" eaLnBrk="0" hangingPunct="0">
              <a:lnSpc>
                <a:spcPts val="3500"/>
              </a:lnSpc>
            </a:pP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กำมะถันเนื่องจาก ไม่ทำให้มีความร้อนเกิดขึ้นภายในห้องรม </a:t>
            </a:r>
            <a:endParaRPr lang="en-US" sz="3800" dirty="0" smtClean="0">
              <a:solidFill>
                <a:schemeClr val="bg1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algn="thaiDist" eaLnBrk="0" hangingPunct="0">
              <a:lnSpc>
                <a:spcPts val="35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SO</a:t>
            </a:r>
            <a:r>
              <a:rPr lang="en-US" sz="3800" baseline="-300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</a:t>
            </a:r>
          </a:p>
          <a:p>
            <a:pPr algn="thaiDist" eaLnBrk="0" hangingPunct="0">
              <a:lnSpc>
                <a:spcPts val="35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5.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ลดเวลาการปฏิบัติงาน โดยเฉพาะในขั้นตอนการปล่อยแก๊ส</a:t>
            </a:r>
          </a:p>
          <a:p>
            <a:pPr algn="thaiDist" eaLnBrk="0" hangingPunct="0">
              <a:lnSpc>
                <a:spcPts val="3500"/>
              </a:lnSpc>
            </a:pPr>
            <a:r>
              <a:rPr lang="en-US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 </a:t>
            </a: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ลดค่าใช้จ่ายและอันตรายที่อาจจะเกิดขึ้นจากการเผาผง     </a:t>
            </a:r>
          </a:p>
          <a:p>
            <a:pPr algn="thaiDist" eaLnBrk="0" hangingPunct="0">
              <a:lnSpc>
                <a:spcPts val="3500"/>
              </a:lnSpc>
            </a:pPr>
            <a:r>
              <a:rPr lang="th-TH" sz="3800" dirty="0" smtClean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กำมะถัน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งานวิจัย\งานวิจัยซัลเฟอร์\งานการออกแบบห้องรมซัลเฟอร์ไดออกไซด์ฯ\ภาพผลการทดลอง\ตะกร้าขาว\SO2 gas\4,000 ppm\0 day\100_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50394"/>
            <a:ext cx="42868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E:\งานวิจัย\งานวิจัยซัลเฟอร์\งานการออกแบบห้องรมซัลเฟอร์ไดออกไซด์ฯ\ภาพผลการทดลอง\ตะกร้าขาว\SO2 gas\4,000 ppm\20 days\Picture 034.jpg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786315" y="3357562"/>
            <a:ext cx="4197390" cy="314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/>
          </p:cNvSpPr>
          <p:nvPr/>
        </p:nvSpPr>
        <p:spPr bwMode="auto">
          <a:xfrm>
            <a:off x="1043186" y="71414"/>
            <a:ext cx="7561262" cy="7651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การควบคุมโรค</a:t>
            </a:r>
            <a:r>
              <a:rPr lang="th-TH" sz="4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และการเกิดสี</a:t>
            </a: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น้ำตาลบนเปลือก</a:t>
            </a:r>
            <a:r>
              <a:rPr lang="th-TH" sz="4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:\โครงการวิจัยของสกว\III.โครงการปรับปรุงห้องรม SO2\ภาพต่างๆ\2010_09_12-จันทบุรี\IMG_7050 resize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มุมมน 2"/>
          <p:cNvSpPr/>
          <p:nvPr/>
        </p:nvSpPr>
        <p:spPr>
          <a:xfrm>
            <a:off x="500034" y="857232"/>
            <a:ext cx="2786082" cy="5643602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786182" y="857232"/>
            <a:ext cx="4857784" cy="5643602"/>
          </a:xfrm>
          <a:prstGeom prst="round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/>
          </p:cNvSpPr>
          <p:nvPr/>
        </p:nvSpPr>
        <p:spPr bwMode="auto">
          <a:xfrm>
            <a:off x="107504" y="71414"/>
            <a:ext cx="8892480" cy="7651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รักษาความสดของผลลำไยสดได้ดีกว่าการเผาผงกำมะถัน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11560" y="6021288"/>
            <a:ext cx="2592288" cy="738664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th-TH" sz="4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ผงกำมะถัน</a:t>
            </a:r>
            <a:endParaRPr lang="th-TH" sz="4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788024" y="6002704"/>
            <a:ext cx="2952328" cy="738664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th-TH" sz="42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แก๊ส </a:t>
            </a:r>
            <a:r>
              <a:rPr lang="en-US" sz="4200" b="1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SO</a:t>
            </a:r>
            <a:r>
              <a:rPr lang="en-US" sz="4200" b="1" baseline="-30000" dirty="0" smtClean="0">
                <a:solidFill>
                  <a:schemeClr val="bg1"/>
                </a:solidFill>
                <a:latin typeface="TH SarabunPSK" pitchFamily="34" charset="-34"/>
                <a:ea typeface="BrowalliaNew-Bold"/>
                <a:cs typeface="TH SarabunPSK" pitchFamily="34" charset="-34"/>
              </a:rPr>
              <a:t>2</a:t>
            </a:r>
            <a:endParaRPr lang="th-TH" sz="4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143</Template>
  <TotalTime>1609</TotalTime>
  <Words>396</Words>
  <Application>Microsoft Office PowerPoint</Application>
  <PresentationFormat>นำเสนอทางหน้าจอ (4:3)</PresentationFormat>
  <Paragraphs>46</Paragraphs>
  <Slides>10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Thème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ขั้นตอนการรมซัลเฟอร์ไดออกไซด์ โดยใช้ห้องรมซัลเฟอร์ไดออกไซด์แบบบังคับ</dc:title>
  <dc:creator>WincoolV5</dc:creator>
  <cp:lastModifiedBy>KKD</cp:lastModifiedBy>
  <cp:revision>141</cp:revision>
  <dcterms:created xsi:type="dcterms:W3CDTF">2009-09-26T04:51:10Z</dcterms:created>
  <dcterms:modified xsi:type="dcterms:W3CDTF">2011-11-25T07:49:19Z</dcterms:modified>
</cp:coreProperties>
</file>